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1484499-348E-41EC-97D4-211366858589}"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5BD7F5-88BC-4925-9D2F-05BEF9B6A50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239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484499-348E-41EC-97D4-211366858589}"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357275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484499-348E-41EC-97D4-211366858589}"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67669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484499-348E-41EC-97D4-211366858589}"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105471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484499-348E-41EC-97D4-211366858589}"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5BD7F5-88BC-4925-9D2F-05BEF9B6A50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91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1484499-348E-41EC-97D4-211366858589}"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58742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1484499-348E-41EC-97D4-211366858589}"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1580609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1484499-348E-41EC-97D4-211366858589}"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3345863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1484499-348E-41EC-97D4-211366858589}" type="datetimeFigureOut">
              <a:rPr lang="ru-RU" smtClean="0"/>
              <a:t>25.01.2021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1357611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1484499-348E-41EC-97D4-211366858589}" type="datetimeFigureOut">
              <a:rPr lang="ru-RU" smtClean="0"/>
              <a:t>25.01.2021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B5BD7F5-88BC-4925-9D2F-05BEF9B6A50C}" type="slidenum">
              <a:rPr lang="ru-RU" smtClean="0"/>
              <a:t>‹#›</a:t>
            </a:fld>
            <a:endParaRPr lang="ru-RU"/>
          </a:p>
        </p:txBody>
      </p:sp>
    </p:spTree>
    <p:extLst>
      <p:ext uri="{BB962C8B-B14F-4D97-AF65-F5344CB8AC3E}">
        <p14:creationId xmlns:p14="http://schemas.microsoft.com/office/powerpoint/2010/main" val="138614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1484499-348E-41EC-97D4-211366858589}"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5BD7F5-88BC-4925-9D2F-05BEF9B6A50C}" type="slidenum">
              <a:rPr lang="ru-RU" smtClean="0"/>
              <a:t>‹#›</a:t>
            </a:fld>
            <a:endParaRPr lang="ru-RU"/>
          </a:p>
        </p:txBody>
      </p:sp>
    </p:spTree>
    <p:extLst>
      <p:ext uri="{BB962C8B-B14F-4D97-AF65-F5344CB8AC3E}">
        <p14:creationId xmlns:p14="http://schemas.microsoft.com/office/powerpoint/2010/main" val="324073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1484499-348E-41EC-97D4-211366858589}" type="datetimeFigureOut">
              <a:rPr lang="ru-RU" smtClean="0"/>
              <a:t>25.01.2021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B5BD7F5-88BC-4925-9D2F-05BEF9B6A50C}"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26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3600" b="1" dirty="0">
                <a:latin typeface="Times New Roman" panose="02020603050405020304" pitchFamily="18" charset="0"/>
                <a:cs typeface="Times New Roman" panose="02020603050405020304" pitchFamily="18" charset="0"/>
              </a:rPr>
              <a:t>ЭМОЦИОНАЛЬНЫЕ НАРУШЕНИЯ В ДЕТСКОМ ВОЗРАСТЕ, ПУТИ ИХ</a:t>
            </a:r>
            <a:br>
              <a:rPr lang="ru-RU" sz="3600" b="1" dirty="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КОРРЕКЦИИ И ПСИХОКОРРЕКЦИОННЫЕ ТЕХНОЛОГИИ</a:t>
            </a:r>
          </a:p>
        </p:txBody>
      </p:sp>
      <p:sp>
        <p:nvSpPr>
          <p:cNvPr id="3" name="Подзаголовок 2"/>
          <p:cNvSpPr>
            <a:spLocks noGrp="1"/>
          </p:cNvSpPr>
          <p:nvPr>
            <p:ph type="subTitle" idx="1"/>
          </p:nvPr>
        </p:nvSpPr>
        <p:spPr/>
        <p:txBody>
          <a:bodyPr>
            <a:normAutofit lnSpcReduction="10000"/>
          </a:bodyPr>
          <a:lstStyle/>
          <a:p>
            <a:pPr algn="ctr"/>
            <a:endParaRPr lang="ru-RU" sz="3200" b="1" dirty="0" smtClean="0">
              <a:solidFill>
                <a:schemeClr val="tx1"/>
              </a:solidFill>
              <a:latin typeface="Times New Roman" panose="02020603050405020304" pitchFamily="18" charset="0"/>
              <a:cs typeface="Times New Roman" panose="02020603050405020304" pitchFamily="18" charset="0"/>
            </a:endParaRPr>
          </a:p>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10</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18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ФАКТОРЫ РИСКА ВОЗНИКНОВЕНИЯ ЭМОЦИОНАЛЬНЫХ НАРУШЕНИЙ В ДЕТСКОМ ВОЗРАСТЕ</a:t>
            </a:r>
          </a:p>
          <a:p>
            <a:pPr algn="just"/>
            <a:r>
              <a:rPr lang="ru-RU" dirty="0" smtClean="0">
                <a:latin typeface="Times New Roman" panose="02020603050405020304" pitchFamily="18" charset="0"/>
                <a:cs typeface="Times New Roman" panose="02020603050405020304" pitchFamily="18" charset="0"/>
              </a:rPr>
              <a:t>Спектр эмоциональных нарушений в детском и подростковом возрасте чрезвычайно велик. Это могут быть тяжелые невротические конфликты, </a:t>
            </a:r>
            <a:r>
              <a:rPr lang="ru-RU" dirty="0" err="1" smtClean="0">
                <a:latin typeface="Times New Roman" panose="02020603050405020304" pitchFamily="18" charset="0"/>
                <a:cs typeface="Times New Roman" panose="02020603050405020304" pitchFamily="18" charset="0"/>
              </a:rPr>
              <a:t>неврозоподобные</a:t>
            </a:r>
            <a:r>
              <a:rPr lang="ru-RU" dirty="0" smtClean="0">
                <a:latin typeface="Times New Roman" panose="02020603050405020304" pitchFamily="18" charset="0"/>
                <a:cs typeface="Times New Roman" panose="02020603050405020304" pitchFamily="18" charset="0"/>
              </a:rPr>
              <a:t> состояния у ребенка вследствие органического поражения центральной нервной системы, </a:t>
            </a:r>
            <a:r>
              <a:rPr lang="ru-RU" dirty="0" err="1" smtClean="0">
                <a:latin typeface="Times New Roman" panose="02020603050405020304" pitchFamily="18" charset="0"/>
                <a:cs typeface="Times New Roman" panose="02020603050405020304" pitchFamily="18" charset="0"/>
              </a:rPr>
              <a:t>преневротические</a:t>
            </a:r>
            <a:r>
              <a:rPr lang="ru-RU" dirty="0" smtClean="0">
                <a:latin typeface="Times New Roman" panose="02020603050405020304" pitchFamily="18" charset="0"/>
                <a:cs typeface="Times New Roman" panose="02020603050405020304" pitchFamily="18" charset="0"/>
              </a:rPr>
              <a:t> состояния и др. </a:t>
            </a:r>
          </a:p>
          <a:p>
            <a:pPr algn="just"/>
            <a:r>
              <a:rPr lang="ru-RU" dirty="0" smtClean="0">
                <a:latin typeface="Times New Roman" panose="02020603050405020304" pitchFamily="18" charset="0"/>
                <a:cs typeface="Times New Roman" panose="02020603050405020304" pitchFamily="18" charset="0"/>
              </a:rPr>
              <a:t>В психологической литературе эмоциональное неблагополучие у детей рассматривается как отрицательное состояние, возникающее на фоне трудно разрешимых личностных конфликтов (А. В. Запорожец с соавторами, А. И. Захаров и др.).</a:t>
            </a:r>
          </a:p>
          <a:p>
            <a:pPr algn="just"/>
            <a:r>
              <a:rPr lang="ru-RU" dirty="0" smtClean="0">
                <a:latin typeface="Times New Roman" panose="02020603050405020304" pitchFamily="18" charset="0"/>
                <a:cs typeface="Times New Roman" panose="02020603050405020304" pitchFamily="18" charset="0"/>
              </a:rPr>
              <a:t>Традиционно выделяются три группы факторов, приводящих к возникновению эмоциональных нарушений у детей и подростков: биологические, психологические и социально-психологические.</a:t>
            </a:r>
          </a:p>
          <a:p>
            <a:pPr algn="just"/>
            <a:r>
              <a:rPr lang="ru-RU" dirty="0" smtClean="0">
                <a:latin typeface="Times New Roman" panose="02020603050405020304" pitchFamily="18" charset="0"/>
                <a:cs typeface="Times New Roman" panose="02020603050405020304" pitchFamily="18" charset="0"/>
              </a:rPr>
              <a:t>Биологические предпосылки эмоциональных нарушений включают в себя генетические факторы. Так, в исследованиях зарубежных авторов была обнаружена отчетливая связь между депрессивными состояниями у детей и аналогичными состояниями у их родителей (Каплан Г. И. и </a:t>
            </a:r>
            <a:r>
              <a:rPr lang="ru-RU" dirty="0" err="1" smtClean="0">
                <a:latin typeface="Times New Roman" panose="02020603050405020304" pitchFamily="18" charset="0"/>
                <a:cs typeface="Times New Roman" panose="02020603050405020304" pitchFamily="18" charset="0"/>
              </a:rPr>
              <a:t>Сэдок</a:t>
            </a:r>
            <a:r>
              <a:rPr lang="ru-RU" dirty="0" smtClean="0">
                <a:latin typeface="Times New Roman" panose="02020603050405020304" pitchFamily="18" charset="0"/>
                <a:cs typeface="Times New Roman" panose="02020603050405020304" pitchFamily="18" charset="0"/>
              </a:rPr>
              <a:t>, 1994; </a:t>
            </a:r>
            <a:r>
              <a:rPr lang="ru-RU" dirty="0" err="1" smtClean="0">
                <a:latin typeface="Times New Roman" panose="02020603050405020304" pitchFamily="18" charset="0"/>
                <a:cs typeface="Times New Roman" panose="02020603050405020304" pitchFamily="18" charset="0"/>
              </a:rPr>
              <a:t>Black</a:t>
            </a:r>
            <a:r>
              <a:rPr lang="ru-RU" dirty="0" smtClean="0">
                <a:latin typeface="Times New Roman" panose="02020603050405020304" pitchFamily="18" charset="0"/>
                <a:cs typeface="Times New Roman" panose="02020603050405020304" pitchFamily="18" charset="0"/>
              </a:rPr>
              <a:t>, 1987). Несомненно, наследственные факторы играют важную роль в формировании индивидуально-типологических характеристик личности ребенка, однако их далеко недостаточно для возникновения тех или иных эмоциональных нарушений (Гуревич, 1932; Запорожец, 1974 и др.).</a:t>
            </a:r>
          </a:p>
          <a:p>
            <a:pPr algn="just"/>
            <a:r>
              <a:rPr lang="ru-RU" dirty="0" smtClean="0">
                <a:latin typeface="Times New Roman" panose="02020603050405020304" pitchFamily="18" charset="0"/>
                <a:cs typeface="Times New Roman" panose="02020603050405020304" pitchFamily="18" charset="0"/>
              </a:rPr>
              <a:t>К биологическим факторам, предрасполагающим к возникновению эмоционального неблагополучия у ребенка можно отнести соматическую </a:t>
            </a:r>
            <a:r>
              <a:rPr lang="ru-RU" dirty="0" err="1" smtClean="0">
                <a:latin typeface="Times New Roman" panose="02020603050405020304" pitchFamily="18" charset="0"/>
                <a:cs typeface="Times New Roman" panose="02020603050405020304" pitchFamily="18" charset="0"/>
              </a:rPr>
              <a:t>ослабленность</a:t>
            </a:r>
            <a:r>
              <a:rPr lang="ru-RU" dirty="0" smtClean="0">
                <a:latin typeface="Times New Roman" panose="02020603050405020304" pitchFamily="18" charset="0"/>
                <a:cs typeface="Times New Roman" panose="02020603050405020304" pitchFamily="18" charset="0"/>
              </a:rPr>
              <a:t> вследствие частых заболеваний. Она способствует возникновению различных реактивных состояний и невротических реакций преимущественно с астеническим компонентом (Гуревич, 1932; Ковалев, 1979). Ряд авторов указывают на повышенную частоту эмоциональных нарушений у детей с хроническими соматическими заболеваниями, отмечая, что нарушения эти не являются прямым результатом болезни, а связаны с трудностями социальной адаптации больного ребенка и с особенностями его самооценки (Исаев, 1996;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1989; </a:t>
            </a:r>
            <a:r>
              <a:rPr lang="ru-RU" dirty="0" err="1" smtClean="0">
                <a:latin typeface="Times New Roman" panose="02020603050405020304" pitchFamily="18" charset="0"/>
                <a:cs typeface="Times New Roman" panose="02020603050405020304" pitchFamily="18" charset="0"/>
              </a:rPr>
              <a:t>Раттер</a:t>
            </a:r>
            <a:r>
              <a:rPr lang="ru-RU" dirty="0" smtClean="0">
                <a:latin typeface="Times New Roman" panose="02020603050405020304" pitchFamily="18" charset="0"/>
                <a:cs typeface="Times New Roman" panose="02020603050405020304" pitchFamily="18" charset="0"/>
              </a:rPr>
              <a:t>, 1987). Гораздо чаще эмоциональные нарушения встречаются у детей, в анамнезе у которых наблюдаются отягощающие биологические факторы в пери- и постнатальный периоды, но они также не являются определяющими в возникновении эмоциональных нарушений у ребенка (Гарбузов, Захаров, Исаев, 1977; Захаров, 1993; </a:t>
            </a:r>
            <a:r>
              <a:rPr lang="ru-RU" dirty="0" err="1" smtClean="0">
                <a:latin typeface="Times New Roman" panose="02020603050405020304" pitchFamily="18" charset="0"/>
                <a:cs typeface="Times New Roman" panose="02020603050405020304" pitchFamily="18" charset="0"/>
              </a:rPr>
              <a:t>Раттер</a:t>
            </a:r>
            <a:r>
              <a:rPr lang="ru-RU" dirty="0" smtClean="0">
                <a:latin typeface="Times New Roman" panose="02020603050405020304" pitchFamily="18" charset="0"/>
                <a:cs typeface="Times New Roman" panose="02020603050405020304" pitchFamily="18" charset="0"/>
              </a:rPr>
              <a:t>, 1987 и др.). В. В. Ковалев отмечал, что невротические реакции у детей могут быть обусловлены неправильным воспитанием на фоне церебрально-органической недостаточности (Ковалев, 1979).</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240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Резидуально-органическая недостаточность, по мнению автора, способствует формированию психической инертности, </a:t>
            </a:r>
            <a:r>
              <a:rPr lang="ru-RU" dirty="0" err="1" smtClean="0">
                <a:latin typeface="Times New Roman" panose="02020603050405020304" pitchFamily="18" charset="0"/>
                <a:cs typeface="Times New Roman" panose="02020603050405020304" pitchFamily="18" charset="0"/>
              </a:rPr>
              <a:t>застреванию</a:t>
            </a:r>
            <a:r>
              <a:rPr lang="ru-RU" dirty="0" smtClean="0">
                <a:latin typeface="Times New Roman" panose="02020603050405020304" pitchFamily="18" charset="0"/>
                <a:cs typeface="Times New Roman" panose="02020603050405020304" pitchFamily="18" charset="0"/>
              </a:rPr>
              <a:t> на отрицательных аффективных переживаниях, повышенной возбудимости, лабильности аффекта. Это облегчает появление болезненных реакций на психологические воздействия и способствует их фиксации (Ковалев, 1979).</a:t>
            </a:r>
          </a:p>
          <a:p>
            <a:pPr algn="just"/>
            <a:r>
              <a:rPr lang="ru-RU" dirty="0" smtClean="0">
                <a:latin typeface="Times New Roman" panose="02020603050405020304" pitchFamily="18" charset="0"/>
                <a:cs typeface="Times New Roman" panose="02020603050405020304" pitchFamily="18" charset="0"/>
              </a:rPr>
              <a:t>К собственно психологическим причинам возникновения эмоционального неблагополучия у детей авторы относят особенности эмоционально-волевой сферы ребенка, в частности нарушение адекватности его реагирования на воздействия извне, недостаток в развитии навыков самоконтроля поведения и др.</a:t>
            </a:r>
          </a:p>
          <a:p>
            <a:pPr algn="just"/>
            <a:r>
              <a:rPr lang="ru-RU" dirty="0" smtClean="0">
                <a:latin typeface="Times New Roman" panose="02020603050405020304" pitchFamily="18" charset="0"/>
                <a:cs typeface="Times New Roman" panose="02020603050405020304" pitchFamily="18" charset="0"/>
              </a:rPr>
              <a:t>В исследованиях отечественных авторов достаточно подробно изучены </a:t>
            </a:r>
            <a:r>
              <a:rPr lang="ru-RU" dirty="0" err="1" smtClean="0">
                <a:latin typeface="Times New Roman" panose="02020603050405020304" pitchFamily="18" charset="0"/>
                <a:cs typeface="Times New Roman" panose="02020603050405020304" pitchFamily="18" charset="0"/>
              </a:rPr>
              <a:t>преневротические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патохарактерологические</a:t>
            </a:r>
            <a:r>
              <a:rPr lang="ru-RU" dirty="0" smtClean="0">
                <a:latin typeface="Times New Roman" panose="02020603050405020304" pitchFamily="18" charset="0"/>
                <a:cs typeface="Times New Roman" panose="02020603050405020304" pitchFamily="18" charset="0"/>
              </a:rPr>
              <a:t> радикалы, формирующиеся в детском возрасте. В. Н. Мясищев относит к ним черты импульсивности, эгоцентризма, упрямства, </a:t>
            </a:r>
            <a:r>
              <a:rPr lang="ru-RU" dirty="0" err="1" smtClean="0">
                <a:latin typeface="Times New Roman" panose="02020603050405020304" pitchFamily="18" charset="0"/>
                <a:cs typeface="Times New Roman" panose="02020603050405020304" pitchFamily="18" charset="0"/>
              </a:rPr>
              <a:t>сензитивности</a:t>
            </a:r>
            <a:r>
              <a:rPr lang="ru-RU" dirty="0" smtClean="0">
                <a:latin typeface="Times New Roman" panose="02020603050405020304" pitchFamily="18" charset="0"/>
                <a:cs typeface="Times New Roman" panose="02020603050405020304" pitchFamily="18" charset="0"/>
              </a:rPr>
              <a:t>. Автор подчеркивает, что у лиц, страдающих неврозом, наблюдается преобладание субъективного и аффективного над объективным и логическим в проработке психотравмирующей ситуации. Кроме того, аффективная инертность способствует формированию вязкости болезненных переживаний (Мясищев, 1961).</a:t>
            </a:r>
          </a:p>
          <a:p>
            <a:pPr algn="just"/>
            <a:r>
              <a:rPr lang="ru-RU" dirty="0" smtClean="0">
                <a:latin typeface="Times New Roman" panose="02020603050405020304" pitchFamily="18" charset="0"/>
                <a:cs typeface="Times New Roman" panose="02020603050405020304" pitchFamily="18" charset="0"/>
              </a:rPr>
              <a:t>Ученики В. Н. Мясищева Гарбузов с соавторами выделяет 9 типов </a:t>
            </a:r>
            <a:r>
              <a:rPr lang="ru-RU" dirty="0" err="1" smtClean="0">
                <a:latin typeface="Times New Roman" panose="02020603050405020304" pitchFamily="18" charset="0"/>
                <a:cs typeface="Times New Roman" panose="02020603050405020304" pitchFamily="18" charset="0"/>
              </a:rPr>
              <a:t>преневротического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патохарактерологического</a:t>
            </a:r>
            <a:r>
              <a:rPr lang="ru-RU" dirty="0" smtClean="0">
                <a:latin typeface="Times New Roman" panose="02020603050405020304" pitchFamily="18" charset="0"/>
                <a:cs typeface="Times New Roman" panose="02020603050405020304" pitchFamily="18" charset="0"/>
              </a:rPr>
              <a:t> радикала: агрессивность, честолюбие; педантичность; благоразумность; тревожная </a:t>
            </a:r>
            <a:r>
              <a:rPr lang="ru-RU" dirty="0" err="1" smtClean="0">
                <a:latin typeface="Times New Roman" panose="02020603050405020304" pitchFamily="18" charset="0"/>
                <a:cs typeface="Times New Roman" panose="02020603050405020304" pitchFamily="18" charset="0"/>
              </a:rPr>
              <a:t>синтонность</a:t>
            </a:r>
            <a:r>
              <a:rPr lang="ru-RU" dirty="0" smtClean="0">
                <a:latin typeface="Times New Roman" panose="02020603050405020304" pitchFamily="18" charset="0"/>
                <a:cs typeface="Times New Roman" panose="02020603050405020304" pitchFamily="18" charset="0"/>
              </a:rPr>
              <a:t>; инфантильность и психомоторная нестабильность; </a:t>
            </a:r>
            <a:r>
              <a:rPr lang="ru-RU" dirty="0" err="1" smtClean="0">
                <a:latin typeface="Times New Roman" panose="02020603050405020304" pitchFamily="18" charset="0"/>
                <a:cs typeface="Times New Roman" panose="02020603050405020304" pitchFamily="18" charset="0"/>
              </a:rPr>
              <a:t>конформность</a:t>
            </a:r>
            <a:r>
              <a:rPr lang="ru-RU" dirty="0" smtClean="0">
                <a:latin typeface="Times New Roman" panose="02020603050405020304" pitchFamily="18" charset="0"/>
                <a:cs typeface="Times New Roman" panose="02020603050405020304" pitchFamily="18" charset="0"/>
              </a:rPr>
              <a:t> и зависимость; тревожная мнительность и замкнутость; контрастность. При этом авторы подчеркивают, что наиболее характерным типом является контрастность, т. е. противоречивость всех личностных характеристик (Гарбузов, Захаров, Исаев, 1977). А. И. Захаров описывает семь видов </a:t>
            </a:r>
            <a:r>
              <a:rPr lang="ru-RU" dirty="0" err="1" smtClean="0">
                <a:latin typeface="Times New Roman" panose="02020603050405020304" pitchFamily="18" charset="0"/>
                <a:cs typeface="Times New Roman" panose="02020603050405020304" pitchFamily="18" charset="0"/>
              </a:rPr>
              <a:t>преморбидных</a:t>
            </a:r>
            <a:r>
              <a:rPr lang="ru-RU" dirty="0" smtClean="0">
                <a:latin typeface="Times New Roman" panose="02020603050405020304" pitchFamily="18" charset="0"/>
                <a:cs typeface="Times New Roman" panose="02020603050405020304" pitchFamily="18" charset="0"/>
              </a:rPr>
              <a:t> свойств личности, предрасполагающих ребенка к неврозу. Это: 1) </a:t>
            </a:r>
            <a:r>
              <a:rPr lang="ru-RU" dirty="0" err="1" smtClean="0">
                <a:latin typeface="Times New Roman" panose="02020603050405020304" pitchFamily="18" charset="0"/>
                <a:cs typeface="Times New Roman" panose="02020603050405020304" pitchFamily="18" charset="0"/>
              </a:rPr>
              <a:t>сензитивность</a:t>
            </a:r>
            <a:r>
              <a:rPr lang="ru-RU" dirty="0" smtClean="0">
                <a:latin typeface="Times New Roman" panose="02020603050405020304" pitchFamily="18" charset="0"/>
                <a:cs typeface="Times New Roman" panose="02020603050405020304" pitchFamily="18" charset="0"/>
              </a:rPr>
              <a:t> (эмоциональная чувствительность и ранимость); 2) непосредственность (наивность); 3) выраженность чувства «Я»; 4) </a:t>
            </a:r>
            <a:r>
              <a:rPr lang="ru-RU" dirty="0" err="1" smtClean="0">
                <a:latin typeface="Times New Roman" panose="02020603050405020304" pitchFamily="18" charset="0"/>
                <a:cs typeface="Times New Roman" panose="02020603050405020304" pitchFamily="18" charset="0"/>
              </a:rPr>
              <a:t>инпрес-сивность</a:t>
            </a:r>
            <a:r>
              <a:rPr lang="ru-RU" dirty="0" smtClean="0">
                <a:latin typeface="Times New Roman" panose="02020603050405020304" pitchFamily="18" charset="0"/>
                <a:cs typeface="Times New Roman" panose="02020603050405020304" pitchFamily="18" charset="0"/>
              </a:rPr>
              <a:t> (внутренний тип переработки эмоций); 5) латентность (потенциальность – относительно более постепенное раскрытие возможностей личности); 6) противоречивость развития; 7) неравномерность психического развития (Захаров, 1982).</a:t>
            </a:r>
          </a:p>
          <a:p>
            <a:pPr algn="just"/>
            <a:r>
              <a:rPr lang="ru-RU" dirty="0" smtClean="0">
                <a:latin typeface="Times New Roman" panose="02020603050405020304" pitchFamily="18" charset="0"/>
                <a:cs typeface="Times New Roman" panose="02020603050405020304" pitchFamily="18" charset="0"/>
              </a:rPr>
              <a:t>Достаточно подробно изучены личностные особенности детей, предрасполагающие к возникновению невротических страхов: неуверенность в себе, тревожность, несамостоятельность. (Гарбузов, Захаров, Исаев, 1977; Захаров, 1982; 1986).</a:t>
            </a:r>
          </a:p>
        </p:txBody>
      </p:sp>
    </p:spTree>
    <p:extLst>
      <p:ext uri="{BB962C8B-B14F-4D97-AF65-F5344CB8AC3E}">
        <p14:creationId xmlns:p14="http://schemas.microsoft.com/office/powerpoint/2010/main" val="4187416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Многочисленные исследования зарубежных и отечественных авторов показали акцентирующее влияние среды как фактора риска возникновения эмоционального неблагополучия в детском возрасте, особенно семьи (</a:t>
            </a:r>
            <a:r>
              <a:rPr lang="ru-RU" dirty="0" err="1" smtClean="0">
                <a:latin typeface="Times New Roman" panose="02020603050405020304" pitchFamily="18" charset="0"/>
                <a:cs typeface="Times New Roman" panose="02020603050405020304" pitchFamily="18" charset="0"/>
              </a:rPr>
              <a:t>Бендлер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Гриндер</a:t>
            </a:r>
            <a:r>
              <a:rPr lang="ru-RU" dirty="0" smtClean="0">
                <a:latin typeface="Times New Roman" panose="02020603050405020304" pitchFamily="18" charset="0"/>
                <a:cs typeface="Times New Roman" panose="02020603050405020304" pitchFamily="18" charset="0"/>
              </a:rPr>
              <a:t>, Сатир, 1993; Берн, 1992; Буянов, 1988; Варга, 1987; Захаров, 1982;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1996; </a:t>
            </a:r>
            <a:r>
              <a:rPr lang="ru-RU" dirty="0" err="1" smtClean="0">
                <a:latin typeface="Times New Roman" panose="02020603050405020304" pitchFamily="18" charset="0"/>
                <a:cs typeface="Times New Roman" panose="02020603050405020304" pitchFamily="18" charset="0"/>
              </a:rPr>
              <a:t>Матвейчик</a:t>
            </a:r>
            <a:r>
              <a:rPr lang="ru-RU" dirty="0" smtClean="0">
                <a:latin typeface="Times New Roman" panose="02020603050405020304" pitchFamily="18" charset="0"/>
                <a:cs typeface="Times New Roman" panose="02020603050405020304" pitchFamily="18" charset="0"/>
              </a:rPr>
              <a:t>, 1992; Мясищев, 1961; </a:t>
            </a:r>
            <a:r>
              <a:rPr lang="ru-RU" dirty="0" err="1" smtClean="0">
                <a:latin typeface="Times New Roman" panose="02020603050405020304" pitchFamily="18" charset="0"/>
                <a:cs typeface="Times New Roman" panose="02020603050405020304" pitchFamily="18" charset="0"/>
              </a:rPr>
              <a:t>Сермягина</a:t>
            </a:r>
            <a:r>
              <a:rPr lang="ru-RU" dirty="0" smtClean="0">
                <a:latin typeface="Times New Roman" panose="02020603050405020304" pitchFamily="18" charset="0"/>
                <a:cs typeface="Times New Roman" panose="02020603050405020304" pitchFamily="18" charset="0"/>
              </a:rPr>
              <a:t>, 1991; Фрейд А., Фрейд 3., 1995; </a:t>
            </a:r>
            <a:r>
              <a:rPr lang="ru-RU" dirty="0" err="1" smtClean="0">
                <a:latin typeface="Times New Roman" panose="02020603050405020304" pitchFamily="18" charset="0"/>
                <a:cs typeface="Times New Roman" panose="02020603050405020304" pitchFamily="18" charset="0"/>
              </a:rPr>
              <a:t>Эйдемиллер</a:t>
            </a:r>
            <a:r>
              <a:rPr lang="ru-RU" dirty="0" smtClean="0">
                <a:latin typeface="Times New Roman" panose="02020603050405020304" pitchFamily="18" charset="0"/>
                <a:cs typeface="Times New Roman" panose="02020603050405020304" pitchFamily="18" charset="0"/>
              </a:rPr>
              <a:t>, Юстицкий, 1992; Юнг, 1994; </a:t>
            </a:r>
            <a:r>
              <a:rPr lang="ru-RU" dirty="0" err="1" smtClean="0">
                <a:latin typeface="Times New Roman" panose="02020603050405020304" pitchFamily="18" charset="0"/>
                <a:cs typeface="Times New Roman" panose="02020603050405020304" pitchFamily="18" charset="0"/>
              </a:rPr>
              <a:t>Ginotl</a:t>
            </a:r>
            <a:r>
              <a:rPr lang="ru-RU" dirty="0" smtClean="0">
                <a:latin typeface="Times New Roman" panose="02020603050405020304" pitchFamily="18" charset="0"/>
                <a:cs typeface="Times New Roman" panose="02020603050405020304" pitchFamily="18" charset="0"/>
              </a:rPr>
              <a:t>, 1977 и др.).</a:t>
            </a:r>
          </a:p>
          <a:p>
            <a:pPr algn="just"/>
            <a:r>
              <a:rPr lang="ru-RU" dirty="0" smtClean="0">
                <a:latin typeface="Times New Roman" panose="02020603050405020304" pitchFamily="18" charset="0"/>
                <a:cs typeface="Times New Roman" panose="02020603050405020304" pitchFamily="18" charset="0"/>
              </a:rPr>
              <a:t>Представители классической </a:t>
            </a:r>
            <a:r>
              <a:rPr lang="ru-RU" dirty="0" err="1" smtClean="0">
                <a:latin typeface="Times New Roman" panose="02020603050405020304" pitchFamily="18" charset="0"/>
                <a:cs typeface="Times New Roman" panose="02020603050405020304" pitchFamily="18" charset="0"/>
              </a:rPr>
              <a:t>фрейдовской</a:t>
            </a:r>
            <a:r>
              <a:rPr lang="ru-RU" dirty="0" smtClean="0">
                <a:latin typeface="Times New Roman" panose="02020603050405020304" pitchFamily="18" charset="0"/>
                <a:cs typeface="Times New Roman" panose="02020603050405020304" pitchFamily="18" charset="0"/>
              </a:rPr>
              <a:t> школы психоанализа, рассматривая детский невроз как неадекватно разрешаемый конфликт между бессознательным влечением Я и Сверх-Я, признают </a:t>
            </a:r>
            <a:r>
              <a:rPr lang="ru-RU" dirty="0" err="1" smtClean="0">
                <a:latin typeface="Times New Roman" panose="02020603050405020304" pitchFamily="18" charset="0"/>
                <a:cs typeface="Times New Roman" panose="02020603050405020304" pitchFamily="18" charset="0"/>
              </a:rPr>
              <a:t>психосексуальную</a:t>
            </a:r>
            <a:r>
              <a:rPr lang="ru-RU" dirty="0" smtClean="0">
                <a:latin typeface="Times New Roman" panose="02020603050405020304" pitchFamily="18" charset="0"/>
                <a:cs typeface="Times New Roman" panose="02020603050405020304" pitchFamily="18" charset="0"/>
              </a:rPr>
              <a:t> природу этого конфликта и ответственность родителей за возникновение эмоциональных нарушений у ребенка. А. Фрейд выделяет следующие факторы, предрасполагающие ребенка к возникновению невроза: 1) система неосознаваемых фантазий у родителей, приписывающих ребенку определенную роль; 2) пренебрежение потребностями ребенка и «втягивание» его в свою патологическую систему; 3) при наличии невроза у ребенка родители разделяют с ребенком его симптом или отрицают его, прибегая к неконструктивным способам психологической защиты (Фрейд А., 1993). Н. Е. </a:t>
            </a:r>
            <a:r>
              <a:rPr lang="ru-RU" dirty="0" err="1" smtClean="0">
                <a:latin typeface="Times New Roman" panose="02020603050405020304" pitchFamily="18" charset="0"/>
                <a:cs typeface="Times New Roman" panose="02020603050405020304" pitchFamily="18" charset="0"/>
              </a:rPr>
              <a:t>Richter</a:t>
            </a:r>
            <a:r>
              <a:rPr lang="ru-RU" dirty="0" smtClean="0">
                <a:latin typeface="Times New Roman" panose="02020603050405020304" pitchFamily="18" charset="0"/>
                <a:cs typeface="Times New Roman" panose="02020603050405020304" pitchFamily="18" charset="0"/>
              </a:rPr>
              <a:t>, анализируя аффективные взаимоотношения между родителями и детьми, также признает роль неосознаваемых родительских ожиданий, фантазий об идеальном ребенке в формировании невротических реакций у детей (</a:t>
            </a:r>
            <a:r>
              <a:rPr lang="ru-RU" dirty="0" err="1" smtClean="0">
                <a:latin typeface="Times New Roman" panose="02020603050405020304" pitchFamily="18" charset="0"/>
                <a:cs typeface="Times New Roman" panose="02020603050405020304" pitchFamily="18" charset="0"/>
              </a:rPr>
              <a:t>Richter</a:t>
            </a:r>
            <a:r>
              <a:rPr lang="ru-RU" dirty="0" smtClean="0">
                <a:latin typeface="Times New Roman" panose="02020603050405020304" pitchFamily="18" charset="0"/>
                <a:cs typeface="Times New Roman" panose="02020603050405020304" pitchFamily="18" charset="0"/>
              </a:rPr>
              <a:t>, 1972). К. Юнг рассматривал источники «нервных нарушений» у детей и подростков в семейной ситуации. Автор использует понятие примитивного бессознательного тождества, рассматривая его как слияние ребенка с родителями, в результате чего ребенок чувствует конфликты между родителями и страдает от них, как если бы они были его собственными (Юнг, 1994).</a:t>
            </a:r>
          </a:p>
          <a:p>
            <a:pPr algn="just"/>
            <a:r>
              <a:rPr lang="ru-RU" dirty="0" smtClean="0">
                <a:latin typeface="Times New Roman" panose="02020603050405020304" pitchFamily="18" charset="0"/>
                <a:cs typeface="Times New Roman" panose="02020603050405020304" pitchFamily="18" charset="0"/>
              </a:rPr>
              <a:t>Представители гуманистической психологии рассматривают эмоциональное неблагополучие детей в рамках отклонений в развитии личности, которые возникают при потере ребенком согласия со своими собственными чувствами и невозможностью найти смысл жизни и </a:t>
            </a:r>
            <a:r>
              <a:rPr lang="ru-RU" dirty="0" err="1" smtClean="0">
                <a:latin typeface="Times New Roman" panose="02020603050405020304" pitchFamily="18" charset="0"/>
                <a:cs typeface="Times New Roman" panose="02020603050405020304" pitchFamily="18" charset="0"/>
              </a:rPr>
              <a:t>самореализоваться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Rogers</a:t>
            </a:r>
            <a:r>
              <a:rPr lang="ru-RU" dirty="0" smtClean="0">
                <a:latin typeface="Times New Roman" panose="02020603050405020304" pitchFamily="18" charset="0"/>
                <a:cs typeface="Times New Roman" panose="02020603050405020304" pitchFamily="18" charset="0"/>
              </a:rPr>
              <a:t>, 1951).</a:t>
            </a:r>
          </a:p>
          <a:p>
            <a:pPr algn="just"/>
            <a:r>
              <a:rPr lang="ru-RU" dirty="0" smtClean="0">
                <a:latin typeface="Times New Roman" panose="02020603050405020304" pitchFamily="18" charset="0"/>
                <a:cs typeface="Times New Roman" panose="02020603050405020304" pitchFamily="18" charset="0"/>
              </a:rPr>
              <a:t>С точки зрения представителей поведенческого направления эмоциональные нарушения у детей могут быть обусловлены неадекватными наказаниями или поощрениями (</a:t>
            </a:r>
            <a:r>
              <a:rPr lang="ru-RU" dirty="0" err="1" smtClean="0">
                <a:latin typeface="Times New Roman" panose="02020603050405020304" pitchFamily="18" charset="0"/>
                <a:cs typeface="Times New Roman" panose="02020603050405020304" pitchFamily="18" charset="0"/>
              </a:rPr>
              <a:t>Раттер</a:t>
            </a:r>
            <a:r>
              <a:rPr lang="ru-RU" dirty="0" smtClean="0">
                <a:latin typeface="Times New Roman" panose="02020603050405020304" pitchFamily="18" charset="0"/>
                <a:cs typeface="Times New Roman" panose="02020603050405020304" pitchFamily="18" charset="0"/>
              </a:rPr>
              <a:t>, 1987; </a:t>
            </a:r>
            <a:r>
              <a:rPr lang="ru-RU" dirty="0" err="1" smtClean="0">
                <a:latin typeface="Times New Roman" panose="02020603050405020304" pitchFamily="18" charset="0"/>
                <a:cs typeface="Times New Roman" panose="02020603050405020304" pitchFamily="18" charset="0"/>
              </a:rPr>
              <a:t>Ban-dura</a:t>
            </a:r>
            <a:r>
              <a:rPr lang="ru-RU" dirty="0" smtClean="0">
                <a:latin typeface="Times New Roman" panose="02020603050405020304" pitchFamily="18" charset="0"/>
                <a:cs typeface="Times New Roman" panose="02020603050405020304" pitchFamily="18" charset="0"/>
              </a:rPr>
              <a:t>, 1969; </a:t>
            </a:r>
            <a:r>
              <a:rPr lang="ru-RU" dirty="0" err="1" smtClean="0">
                <a:latin typeface="Times New Roman" panose="02020603050405020304" pitchFamily="18" charset="0"/>
                <a:cs typeface="Times New Roman" panose="02020603050405020304" pitchFamily="18" charset="0"/>
              </a:rPr>
              <a:t>Stuart</a:t>
            </a:r>
            <a:r>
              <a:rPr lang="ru-RU" dirty="0" smtClean="0">
                <a:latin typeface="Times New Roman" panose="02020603050405020304" pitchFamily="18" charset="0"/>
                <a:cs typeface="Times New Roman" panose="02020603050405020304" pitchFamily="18" charset="0"/>
              </a:rPr>
              <a:t>, 1962).</a:t>
            </a:r>
          </a:p>
          <a:p>
            <a:pPr algn="just"/>
            <a:r>
              <a:rPr lang="ru-RU" dirty="0" smtClean="0">
                <a:latin typeface="Times New Roman" panose="02020603050405020304" pitchFamily="18" charset="0"/>
                <a:cs typeface="Times New Roman" panose="02020603050405020304" pitchFamily="18" charset="0"/>
              </a:rPr>
              <a:t>В многочисленных исследованиях зарубежных и отечественных психологов подчеркивается важная роль ранних эмоциональных контактов в развитии личности ребенка. </a:t>
            </a:r>
          </a:p>
        </p:txBody>
      </p:sp>
    </p:spTree>
    <p:extLst>
      <p:ext uri="{BB962C8B-B14F-4D97-AF65-F5344CB8AC3E}">
        <p14:creationId xmlns:p14="http://schemas.microsoft.com/office/powerpoint/2010/main" val="2694764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Известный английский психолог Джон </a:t>
            </a:r>
            <a:r>
              <a:rPr lang="ru-RU" dirty="0" err="1" smtClean="0">
                <a:latin typeface="Times New Roman" panose="02020603050405020304" pitchFamily="18" charset="0"/>
                <a:cs typeface="Times New Roman" panose="02020603050405020304" pitchFamily="18" charset="0"/>
              </a:rPr>
              <a:t>Боулби</a:t>
            </a:r>
            <a:r>
              <a:rPr lang="ru-RU" dirty="0" smtClean="0">
                <a:latin typeface="Times New Roman" panose="02020603050405020304" pitchFamily="18" charset="0"/>
                <a:cs typeface="Times New Roman" panose="02020603050405020304" pitchFamily="18" charset="0"/>
              </a:rPr>
              <a:t>, наблюдая младенцев, воспитывающихся в сиротских домах, обратил внимание на то, что в более старшем возрасте у них наблюдались различные эмоциональные проблемы, деструктивное поведение, неадекватная самооценка.</a:t>
            </a:r>
          </a:p>
          <a:p>
            <a:pPr algn="just"/>
            <a:r>
              <a:rPr lang="ru-RU" dirty="0" smtClean="0">
                <a:latin typeface="Times New Roman" panose="02020603050405020304" pitchFamily="18" charset="0"/>
                <a:cs typeface="Times New Roman" panose="02020603050405020304" pitchFamily="18" charset="0"/>
              </a:rPr>
              <a:t>Эти особенности автор связывал с отсутствием у них ранних эмоциональных контактов с матерью. В первые три месяца у малыша формируется наиболее сильная привязанность к матери. Дальнейшие исследования автора показали, что степень привязанности малышей к матерям зависела также от особенностей реагирования последних на сигналы о потребностях младенцев. Автором были выделены три группы младенцев по степени привязанности к матери: привязанные, избегающие и амбивалентные младенцы. </a:t>
            </a:r>
            <a:r>
              <a:rPr lang="ru-RU" dirty="0" err="1" smtClean="0">
                <a:latin typeface="Times New Roman" panose="02020603050405020304" pitchFamily="18" charset="0"/>
                <a:cs typeface="Times New Roman" panose="02020603050405020304" pitchFamily="18" charset="0"/>
              </a:rPr>
              <a:t>Лонгитюдные</a:t>
            </a:r>
            <a:r>
              <a:rPr lang="ru-RU" dirty="0" smtClean="0">
                <a:latin typeface="Times New Roman" panose="02020603050405020304" pitchFamily="18" charset="0"/>
                <a:cs typeface="Times New Roman" panose="02020603050405020304" pitchFamily="18" charset="0"/>
              </a:rPr>
              <a:t> наблюдения за детьми в течение 15 лет убедительно доказали, что наиболее адаптированными оказались дети первой группы (надежно привязанные). В социальной обстановке (в школе, в летних лагерях) они получали более высокие баллы по таким качествам, как отзывчивость и лидерство, т. е. демонстрировали здоровый паттерн развития (цит. по: Семья в психологической консультации, 1989).</a:t>
            </a:r>
          </a:p>
          <a:p>
            <a:pPr algn="just"/>
            <a:r>
              <a:rPr lang="ru-RU" dirty="0" smtClean="0">
                <a:latin typeface="Times New Roman" panose="02020603050405020304" pitchFamily="18" charset="0"/>
                <a:cs typeface="Times New Roman" panose="02020603050405020304" pitchFamily="18" charset="0"/>
              </a:rPr>
              <a:t>Разлука с матерью, перемена места жительства, аффективная неустойчивость взрослых может негативно отразиться на эмоциональном состоянии ребенка. Важное значение имеют особенности отношений матери к нему. Американский психолог S. </a:t>
            </a:r>
            <a:r>
              <a:rPr lang="ru-RU" dirty="0" err="1" smtClean="0">
                <a:latin typeface="Times New Roman" panose="02020603050405020304" pitchFamily="18" charset="0"/>
                <a:cs typeface="Times New Roman" panose="02020603050405020304" pitchFamily="18" charset="0"/>
              </a:rPr>
              <a:t>Brody</a:t>
            </a:r>
            <a:r>
              <a:rPr lang="ru-RU" dirty="0" smtClean="0">
                <a:latin typeface="Times New Roman" panose="02020603050405020304" pitchFamily="18" charset="0"/>
                <a:cs typeface="Times New Roman" panose="02020603050405020304" pitchFamily="18" charset="0"/>
              </a:rPr>
              <a:t> выделила 4 типа материнского отношения: Матери первого типа легко и органично приспосабливались к потребностям младенца. Для них было характерно поддерживающее разрешающее поведение. Они не навязывали малышу свои требования и терпеливо относились к его особенностям и потребностям. Например, они не пытались ребенка рано приучить к туалету, а терпеливо ждали, когда он сам «дозреет». Матери второго типа сознательно старались приспособиться к потребностям ребенка, они склонны к доминированию, что нередко вносило напряженность в процессе общения с ребенком. Матери третьего типа не проявляли большого интереса к ребенку. Основу их материнства составляло чувство долга. В отношениях с ребенком у них не было естественности, теплоты. Наблюдался жесткий контроль за поведением малыша, матери часто делали им замечания. Матери четвертого типа отличались непоследовательностью, плохо понимали потребности своего ребенка, требования были противоречивы, часто не соответствовали возрасту ребенка и его возможностям. По мнению автора, наиболее неблагоприятным для эмоционального состояния ребенка оказался четвертый тип материнского отношения.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982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24731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 детей развивалось ощущение нестабильности, повышенная тревожность, что являлось важной предпосылкой возникновения психического или физического дискомфорта. При третьем типе материнства у детей часто возникало чувство опасности, в дальнейшем нередко наблюдались апатия, депрессия, слабая поисковая активность, любознательность и инициатива.</a:t>
            </a:r>
          </a:p>
          <a:p>
            <a:pPr algn="just"/>
            <a:r>
              <a:rPr lang="ru-RU" dirty="0" smtClean="0">
                <a:latin typeface="Times New Roman" panose="02020603050405020304" pitchFamily="18" charset="0"/>
                <a:cs typeface="Times New Roman" panose="02020603050405020304" pitchFamily="18" charset="0"/>
              </a:rPr>
              <a:t>Таким образом, эмоциональные нарушения в детском возрасте могут быть детерминированы целым рядом причин, факторов, условий. Их комбинации образуют сложную систему, что в значительной степени обуславливает трудности дифференцированного подхода к психологической коррекции.</a:t>
            </a:r>
          </a:p>
          <a:p>
            <a:pPr algn="just"/>
            <a:r>
              <a:rPr lang="ru-RU" dirty="0" smtClean="0">
                <a:latin typeface="Times New Roman" panose="02020603050405020304" pitchFamily="18" charset="0"/>
                <a:cs typeface="Times New Roman" panose="02020603050405020304" pitchFamily="18" charset="0"/>
              </a:rPr>
              <a:t>В связи со сложностью </a:t>
            </a:r>
            <a:r>
              <a:rPr lang="ru-RU" dirty="0" err="1" smtClean="0">
                <a:latin typeface="Times New Roman" panose="02020603050405020304" pitchFamily="18" charset="0"/>
                <a:cs typeface="Times New Roman" panose="02020603050405020304" pitchFamily="18" charset="0"/>
              </a:rPr>
              <a:t>этиопатогенеза</a:t>
            </a:r>
            <a:r>
              <a:rPr lang="ru-RU" dirty="0" smtClean="0">
                <a:latin typeface="Times New Roman" panose="02020603050405020304" pitchFamily="18" charset="0"/>
                <a:cs typeface="Times New Roman" panose="02020603050405020304" pitchFamily="18" charset="0"/>
              </a:rPr>
              <a:t> эмоционального неблагополучия в детском возрасте представляется важным системный подход к данной проблеме с выделением «системообразующего фактора» (Анохин, 1975; Ломов, 1984). Как отмечал Б. Ф. Ломов, «причины, воздействующие на систему, могут быть сходны или даже идентичны, но следствия – различны... и наоборот... Какое следствие будет закономерно получено при воздействии данной причины, зависит от того, каков системообразующий фактор» (Ломов, 1984, с. 66).</a:t>
            </a:r>
          </a:p>
          <a:p>
            <a:pPr algn="just"/>
            <a:r>
              <a:rPr lang="ru-RU" dirty="0" smtClean="0">
                <a:latin typeface="Times New Roman" panose="02020603050405020304" pitchFamily="18" charset="0"/>
                <a:cs typeface="Times New Roman" panose="02020603050405020304" pitchFamily="18" charset="0"/>
              </a:rPr>
              <a:t>Данные методологические установки имеют важное значение в процессе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с эмоциональными нарушениями.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708477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22</TotalTime>
  <Words>1630</Words>
  <Application>Microsoft Office PowerPoint</Application>
  <PresentationFormat>Широкоэкранный</PresentationFormat>
  <Paragraphs>26</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Calibri</vt:lpstr>
      <vt:lpstr>Calibri Light</vt:lpstr>
      <vt:lpstr>Times New Roman</vt:lpstr>
      <vt:lpstr>Ретро</vt:lpstr>
      <vt:lpstr>ЭМОЦИОНАЛЬНЫЕ НАРУШЕНИЯ В ДЕТСКОМ ВОЗРАСТЕ, ПУТИ ИХ КОРРЕКЦИИ И ПСИХОКОРРЕКЦИОННЫЕ ТЕХНОЛОГИИ</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ЭМОЦИОНАЛЬНЫЕ НАРУШЕНИЯ В ДЕТСКОМ ВОЗРАСТЕ, ПУТИ ИХ КОРРЕКЦИИ И ПСИХОКОРРЕКЦИОННЫЕ ТЕХНОЛОГИИ</dc:title>
  <dc:creator>usewr</dc:creator>
  <cp:lastModifiedBy>usewr</cp:lastModifiedBy>
  <cp:revision>3</cp:revision>
  <dcterms:created xsi:type="dcterms:W3CDTF">2021-01-25T15:13:30Z</dcterms:created>
  <dcterms:modified xsi:type="dcterms:W3CDTF">2021-01-25T15:36:15Z</dcterms:modified>
</cp:coreProperties>
</file>